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59"/>
  </p:notesMasterIdLst>
  <p:handoutMasterIdLst>
    <p:handoutMasterId r:id="rId60"/>
  </p:handoutMasterIdLst>
  <p:sldIdLst>
    <p:sldId id="256" r:id="rId3"/>
    <p:sldId id="262" r:id="rId4"/>
    <p:sldId id="257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320" r:id="rId39"/>
    <p:sldId id="321" r:id="rId40"/>
    <p:sldId id="322" r:id="rId41"/>
    <p:sldId id="323" r:id="rId42"/>
    <p:sldId id="324" r:id="rId43"/>
    <p:sldId id="325" r:id="rId44"/>
    <p:sldId id="326" r:id="rId45"/>
    <p:sldId id="327" r:id="rId46"/>
    <p:sldId id="328" r:id="rId47"/>
    <p:sldId id="329" r:id="rId48"/>
    <p:sldId id="330" r:id="rId49"/>
    <p:sldId id="331" r:id="rId50"/>
    <p:sldId id="332" r:id="rId51"/>
    <p:sldId id="333" r:id="rId52"/>
    <p:sldId id="334" r:id="rId53"/>
    <p:sldId id="335" r:id="rId54"/>
    <p:sldId id="336" r:id="rId55"/>
    <p:sldId id="337" r:id="rId56"/>
    <p:sldId id="338" r:id="rId57"/>
    <p:sldId id="339" r:id="rId5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721" autoAdjust="0"/>
  </p:normalViewPr>
  <p:slideViewPr>
    <p:cSldViewPr snapToGrid="0" showGuides="1">
      <p:cViewPr varScale="1">
        <p:scale>
          <a:sx n="80" d="100"/>
          <a:sy n="80" d="100"/>
        </p:scale>
        <p:origin x="126" y="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4" d="100"/>
        <a:sy n="144" d="100"/>
      </p:scale>
      <p:origin x="0" y="-21084"/>
    </p:cViewPr>
  </p:sorterViewPr>
  <p:notesViewPr>
    <p:cSldViewPr snapToGrid="0" showGuides="1">
      <p:cViewPr varScale="1">
        <p:scale>
          <a:sx n="65" d="100"/>
          <a:sy n="65" d="100"/>
        </p:scale>
        <p:origin x="1848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7117E-D58A-422A-A81B-362E9F2EA265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38575-B761-4121-A7E4-457BB6265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52672-2D72-42C2-B0B5-4CADDCB794C9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BA502-DDEA-4552-B72A-9C62FF662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me 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1</a:t>
            </a:r>
            <a:endParaRPr lang="en-US" dirty="0"/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5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0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5" name="Text Placeholder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0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6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2</a:t>
            </a:r>
            <a:endParaRPr lang="en-US" dirty="0"/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6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1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6" name="Text Placeholder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1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3</a:t>
            </a:r>
            <a:endParaRPr lang="en-US" dirty="0"/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7" name="Text Placeholder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2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7" name="Text Placeholder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2" name="Text Placeholder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4</a:t>
            </a:r>
            <a:endParaRPr lang="en-US" dirty="0"/>
          </a:p>
        </p:txBody>
      </p:sp>
      <p:sp>
        <p:nvSpPr>
          <p:cNvPr id="43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8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3" name="Text Placeholder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8" name="Text Placeholder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3" name="Text Placeholder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9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5</a:t>
            </a:r>
            <a:endParaRPr lang="en-US" dirty="0"/>
          </a:p>
        </p:txBody>
      </p:sp>
      <p:sp>
        <p:nvSpPr>
          <p:cNvPr id="44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9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4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9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4" name="Text Placeholder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3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You can type your own categories and points values in this game board.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slides we’ve provided.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a points box to go to that question,</a:t>
            </a:r>
            <a:r>
              <a:rPr lang="en-US" sz="1600" baseline="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then </a:t>
            </a: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to</a:t>
            </a:r>
            <a:r>
              <a:rPr lang="en-US" sz="1600" baseline="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move to the answer slide</a:t>
            </a: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the left triangle to return to this game board slide. </a:t>
            </a:r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3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answer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66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4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Category 4 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5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4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question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4</a:t>
            </a:r>
            <a:endParaRPr lang="en-US" dirty="0"/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61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4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answer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86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Category 5 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96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Questions">
    <p:bg>
      <p:bgPr>
        <a:solidFill>
          <a:schemeClr val="bg2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question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5</a:t>
            </a:r>
            <a:endParaRPr lang="en-US" dirty="0"/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0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answer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52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1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Category 1 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1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question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left triangle to return to the game board slide.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1</a:t>
            </a:r>
            <a:endParaRPr lang="en-US" dirty="0"/>
          </a:p>
        </p:txBody>
      </p:sp>
      <p:sp>
        <p:nvSpPr>
          <p:cNvPr id="14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22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1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answer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0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2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Category 2 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11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2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question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2</a:t>
            </a:r>
            <a:endParaRPr lang="en-US" dirty="0"/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39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2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answer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75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3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Category 3 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98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3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question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3</a:t>
            </a:r>
            <a:endParaRPr lang="en-US" dirty="0"/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A184-F35B-4AFC-AC27-402630BF31EA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9" r:id="rId2"/>
    <p:sldLayoutId id="2147483666" r:id="rId3"/>
    <p:sldLayoutId id="2147483668" r:id="rId4"/>
    <p:sldLayoutId id="2147483662" r:id="rId5"/>
    <p:sldLayoutId id="2147483669" r:id="rId6"/>
    <p:sldLayoutId id="2147483670" r:id="rId7"/>
    <p:sldLayoutId id="2147483663" r:id="rId8"/>
    <p:sldLayoutId id="2147483671" r:id="rId9"/>
    <p:sldLayoutId id="2147483672" r:id="rId10"/>
    <p:sldLayoutId id="2147483664" r:id="rId11"/>
    <p:sldLayoutId id="2147483673" r:id="rId12"/>
    <p:sldLayoutId id="2147483674" r:id="rId13"/>
    <p:sldLayoutId id="2147483665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27.xml"/><Relationship Id="rId18" Type="http://schemas.openxmlformats.org/officeDocument/2006/relationships/slide" Target="slide38.xml"/><Relationship Id="rId26" Type="http://schemas.openxmlformats.org/officeDocument/2006/relationships/slide" Target="slide55.xml"/><Relationship Id="rId3" Type="http://schemas.openxmlformats.org/officeDocument/2006/relationships/slide" Target="slide5.xml"/><Relationship Id="rId21" Type="http://schemas.openxmlformats.org/officeDocument/2006/relationships/slide" Target="slide44.xml"/><Relationship Id="rId7" Type="http://schemas.openxmlformats.org/officeDocument/2006/relationships/slide" Target="slide14.xml"/><Relationship Id="rId12" Type="http://schemas.openxmlformats.org/officeDocument/2006/relationships/slide" Target="slide25.xml"/><Relationship Id="rId17" Type="http://schemas.openxmlformats.org/officeDocument/2006/relationships/slide" Target="slide36.xml"/><Relationship Id="rId25" Type="http://schemas.openxmlformats.org/officeDocument/2006/relationships/slide" Target="slide53.xml"/><Relationship Id="rId2" Type="http://schemas.openxmlformats.org/officeDocument/2006/relationships/slide" Target="slide3.xml"/><Relationship Id="rId16" Type="http://schemas.openxmlformats.org/officeDocument/2006/relationships/slide" Target="slide33.xml"/><Relationship Id="rId20" Type="http://schemas.openxmlformats.org/officeDocument/2006/relationships/slide" Target="slide4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11" Type="http://schemas.openxmlformats.org/officeDocument/2006/relationships/slide" Target="slide22.xml"/><Relationship Id="rId24" Type="http://schemas.openxmlformats.org/officeDocument/2006/relationships/slide" Target="slide51.xml"/><Relationship Id="rId5" Type="http://schemas.openxmlformats.org/officeDocument/2006/relationships/slide" Target="slide9.xml"/><Relationship Id="rId15" Type="http://schemas.openxmlformats.org/officeDocument/2006/relationships/slide" Target="slide31.xml"/><Relationship Id="rId23" Type="http://schemas.openxmlformats.org/officeDocument/2006/relationships/slide" Target="slide49.xml"/><Relationship Id="rId10" Type="http://schemas.openxmlformats.org/officeDocument/2006/relationships/slide" Target="slide20.xml"/><Relationship Id="rId19" Type="http://schemas.openxmlformats.org/officeDocument/2006/relationships/slide" Target="slide40.xml"/><Relationship Id="rId4" Type="http://schemas.openxmlformats.org/officeDocument/2006/relationships/slide" Target="slide7.xml"/><Relationship Id="rId9" Type="http://schemas.openxmlformats.org/officeDocument/2006/relationships/slide" Target="slide18.xml"/><Relationship Id="rId14" Type="http://schemas.openxmlformats.org/officeDocument/2006/relationships/slide" Target="slide29.xml"/><Relationship Id="rId22" Type="http://schemas.openxmlformats.org/officeDocument/2006/relationships/slide" Target="slide4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Placeholder 6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Numbers to 100,000</a:t>
            </a:r>
            <a:endParaRPr lang="en-US" dirty="0"/>
          </a:p>
        </p:txBody>
      </p:sp>
      <p:sp>
        <p:nvSpPr>
          <p:cNvPr id="128" name="Text Placeholder 12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10</a:t>
            </a:r>
            <a:endParaRPr lang="en-US" dirty="0"/>
          </a:p>
        </p:txBody>
      </p:sp>
      <p:sp>
        <p:nvSpPr>
          <p:cNvPr id="133" name="Text Placeholder 13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sldjump"/>
              </a:rPr>
              <a:t>20</a:t>
            </a:r>
            <a:endParaRPr lang="en-US" dirty="0"/>
          </a:p>
        </p:txBody>
      </p:sp>
      <p:sp>
        <p:nvSpPr>
          <p:cNvPr id="138" name="Text Placeholder 13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 smtClean="0">
                <a:hlinkClick r:id="rId4" action="ppaction://hlinksldjump"/>
              </a:rPr>
              <a:t>30</a:t>
            </a:r>
            <a:endParaRPr lang="en-US" dirty="0"/>
          </a:p>
        </p:txBody>
      </p:sp>
      <p:sp>
        <p:nvSpPr>
          <p:cNvPr id="143" name="Text Placeholder 14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 smtClean="0">
                <a:hlinkClick r:id="rId5" action="ppaction://hlinksldjump"/>
              </a:rPr>
              <a:t>40</a:t>
            </a:r>
            <a:endParaRPr lang="en-US" dirty="0"/>
          </a:p>
        </p:txBody>
      </p:sp>
      <p:sp>
        <p:nvSpPr>
          <p:cNvPr id="148" name="Text Placeholder 14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 smtClean="0">
                <a:hlinkClick r:id="rId6" action="ppaction://hlinksldjump"/>
              </a:rPr>
              <a:t>50</a:t>
            </a:r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Comparing Numbers</a:t>
            </a:r>
            <a:endParaRPr lang="en-US" dirty="0"/>
          </a:p>
        </p:txBody>
      </p:sp>
      <p:sp>
        <p:nvSpPr>
          <p:cNvPr id="129" name="Text Placeholder 1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>
                <a:hlinkClick r:id="rId7" action="ppaction://hlinksldjump"/>
              </a:rPr>
              <a:t>10</a:t>
            </a:r>
            <a:endParaRPr lang="en-US" dirty="0"/>
          </a:p>
        </p:txBody>
      </p:sp>
      <p:sp>
        <p:nvSpPr>
          <p:cNvPr id="134" name="Text Placeholder 13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smtClean="0">
                <a:hlinkClick r:id="rId8" action="ppaction://hlinksldjump"/>
              </a:rPr>
              <a:t>20</a:t>
            </a:r>
            <a:endParaRPr lang="en-US" dirty="0"/>
          </a:p>
        </p:txBody>
      </p:sp>
      <p:sp>
        <p:nvSpPr>
          <p:cNvPr id="139" name="Text Placeholder 13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 smtClean="0">
                <a:hlinkClick r:id="rId9" action="ppaction://hlinksldjump"/>
              </a:rPr>
              <a:t>30</a:t>
            </a:r>
            <a:endParaRPr lang="en-US" dirty="0"/>
          </a:p>
        </p:txBody>
      </p:sp>
      <p:sp>
        <p:nvSpPr>
          <p:cNvPr id="144" name="Text Placeholder 14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 smtClean="0">
                <a:hlinkClick r:id="rId10" action="ppaction://hlinksldjump"/>
              </a:rPr>
              <a:t>40</a:t>
            </a:r>
            <a:endParaRPr lang="en-US" dirty="0"/>
          </a:p>
        </p:txBody>
      </p:sp>
      <p:sp>
        <p:nvSpPr>
          <p:cNvPr id="149" name="Text Placeholder 14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dirty="0" smtClean="0">
                <a:hlinkClick r:id="rId11" action="ppaction://hlinksldjump"/>
              </a:rPr>
              <a:t>50</a:t>
            </a:r>
            <a:endParaRPr lang="en-US" dirty="0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Rounding and Estimation</a:t>
            </a:r>
            <a:endParaRPr lang="en-US" dirty="0"/>
          </a:p>
        </p:txBody>
      </p:sp>
      <p:sp>
        <p:nvSpPr>
          <p:cNvPr id="130" name="Text Placeholder 12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>
                <a:hlinkClick r:id="rId12" action="ppaction://hlinksldjump"/>
              </a:rPr>
              <a:t>10</a:t>
            </a:r>
            <a:endParaRPr lang="en-US" dirty="0"/>
          </a:p>
        </p:txBody>
      </p:sp>
      <p:sp>
        <p:nvSpPr>
          <p:cNvPr id="135" name="Text Placeholder 13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 smtClean="0">
                <a:hlinkClick r:id="rId13" action="ppaction://hlinksldjump"/>
              </a:rPr>
              <a:t>20</a:t>
            </a:r>
            <a:endParaRPr lang="en-US" dirty="0"/>
          </a:p>
        </p:txBody>
      </p:sp>
      <p:sp>
        <p:nvSpPr>
          <p:cNvPr id="140" name="Text Placeholder 13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 smtClean="0">
                <a:hlinkClick r:id="rId14" action="ppaction://hlinksldjump"/>
              </a:rPr>
              <a:t>30</a:t>
            </a:r>
            <a:endParaRPr lang="en-US" dirty="0"/>
          </a:p>
        </p:txBody>
      </p:sp>
      <p:sp>
        <p:nvSpPr>
          <p:cNvPr id="145" name="Text Placeholder 14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 smtClean="0">
                <a:hlinkClick r:id="rId15" action="ppaction://hlinksldjump"/>
              </a:rPr>
              <a:t>40</a:t>
            </a:r>
            <a:endParaRPr lang="en-US" dirty="0"/>
          </a:p>
        </p:txBody>
      </p:sp>
      <p:sp>
        <p:nvSpPr>
          <p:cNvPr id="150" name="Text Placeholder 14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dirty="0" smtClean="0">
                <a:hlinkClick r:id="rId16" action="ppaction://hlinksldjump"/>
              </a:rPr>
              <a:t>50</a:t>
            </a:r>
            <a:endParaRPr lang="en-US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Factors and Multiples</a:t>
            </a:r>
            <a:endParaRPr lang="en-US" dirty="0"/>
          </a:p>
        </p:txBody>
      </p:sp>
      <p:sp>
        <p:nvSpPr>
          <p:cNvPr id="131" name="Text Placeholder 1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>
                <a:hlinkClick r:id="rId17" action="ppaction://hlinksldjump"/>
              </a:rPr>
              <a:t>10</a:t>
            </a:r>
            <a:endParaRPr lang="en-US" dirty="0"/>
          </a:p>
        </p:txBody>
      </p:sp>
      <p:sp>
        <p:nvSpPr>
          <p:cNvPr id="136" name="Text Placeholder 13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 smtClean="0">
                <a:hlinkClick r:id="rId18" action="ppaction://hlinksldjump"/>
              </a:rPr>
              <a:t>20</a:t>
            </a:r>
            <a:endParaRPr lang="en-US" dirty="0"/>
          </a:p>
        </p:txBody>
      </p:sp>
      <p:sp>
        <p:nvSpPr>
          <p:cNvPr id="141" name="Text Placeholder 14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 smtClean="0">
                <a:hlinkClick r:id="rId19" action="ppaction://hlinksldjump"/>
              </a:rPr>
              <a:t>30</a:t>
            </a:r>
            <a:endParaRPr lang="en-US" dirty="0"/>
          </a:p>
        </p:txBody>
      </p:sp>
      <p:sp>
        <p:nvSpPr>
          <p:cNvPr id="146" name="Text Placeholder 14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 smtClean="0">
                <a:hlinkClick r:id="rId20" action="ppaction://hlinksldjump"/>
              </a:rPr>
              <a:t>40</a:t>
            </a:r>
            <a:endParaRPr lang="en-US" dirty="0"/>
          </a:p>
        </p:txBody>
      </p:sp>
      <p:sp>
        <p:nvSpPr>
          <p:cNvPr id="151" name="Text Placeholder 15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 smtClean="0">
                <a:hlinkClick r:id="rId21" action="ppaction://hlinksldjump"/>
              </a:rPr>
              <a:t>50</a:t>
            </a:r>
            <a:endParaRPr lang="en-US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Mixed Bag</a:t>
            </a:r>
            <a:endParaRPr lang="en-US" dirty="0"/>
          </a:p>
        </p:txBody>
      </p:sp>
      <p:sp>
        <p:nvSpPr>
          <p:cNvPr id="132" name="Text Placeholder 13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>
                <a:hlinkClick r:id="rId22" action="ppaction://hlinksldjump"/>
              </a:rPr>
              <a:t>10</a:t>
            </a:r>
            <a:endParaRPr lang="en-US" dirty="0"/>
          </a:p>
        </p:txBody>
      </p:sp>
      <p:sp>
        <p:nvSpPr>
          <p:cNvPr id="137" name="Text Placeholder 13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 smtClean="0">
                <a:hlinkClick r:id="rId23" action="ppaction://hlinksldjump"/>
              </a:rPr>
              <a:t>20</a:t>
            </a:r>
            <a:endParaRPr lang="en-US" dirty="0"/>
          </a:p>
        </p:txBody>
      </p:sp>
      <p:sp>
        <p:nvSpPr>
          <p:cNvPr id="142" name="Text Placeholder 14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 smtClean="0">
                <a:hlinkClick r:id="rId24" action="ppaction://hlinksldjump"/>
              </a:rPr>
              <a:t>30</a:t>
            </a:r>
            <a:endParaRPr lang="en-US" dirty="0"/>
          </a:p>
        </p:txBody>
      </p:sp>
      <p:sp>
        <p:nvSpPr>
          <p:cNvPr id="147" name="Text Placeholder 14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 smtClean="0">
                <a:hlinkClick r:id="rId25" action="ppaction://hlinksldjump"/>
              </a:rPr>
              <a:t>40</a:t>
            </a:r>
            <a:endParaRPr lang="en-US" dirty="0"/>
          </a:p>
        </p:txBody>
      </p:sp>
      <p:sp>
        <p:nvSpPr>
          <p:cNvPr id="152" name="Text Placeholder 15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US" dirty="0" smtClean="0">
                <a:hlinkClick r:id="rId26" action="ppaction://hlinksldjump"/>
              </a:rPr>
              <a:t>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 smtClean="0"/>
              <a:t>What is PLACE VALUE?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289134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These number symbols (numerals) represent different amounts </a:t>
            </a:r>
            <a:r>
              <a:rPr lang="en-US" dirty="0" smtClean="0"/>
              <a:t>due to their positions within a number.</a:t>
            </a:r>
            <a:endParaRPr lang="en-US" dirty="0"/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409080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 smtClean="0"/>
              <a:t>What are DIGITS?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63202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Numbers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96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Examining different </a:t>
            </a:r>
            <a:r>
              <a:rPr lang="en-US" dirty="0"/>
              <a:t>values and telling which is greater or less.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</a:t>
            </a: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99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 smtClean="0"/>
              <a:t>What is COMPARING?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00337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symbol “ &lt; “ is used to express which relationship between the numbers 75,650 and 76,723.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87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 smtClean="0"/>
              <a:t>What is “IS </a:t>
            </a:r>
            <a:r>
              <a:rPr lang="en-US" dirty="0" smtClean="0"/>
              <a:t>LESS </a:t>
            </a:r>
            <a:r>
              <a:rPr lang="en-US" dirty="0" smtClean="0"/>
              <a:t>THAN?”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5727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 sequence </a:t>
            </a:r>
            <a:r>
              <a:rPr lang="en-US" dirty="0"/>
              <a:t>of numbers formed by a certain number relationship</a:t>
            </a:r>
            <a:r>
              <a:rPr lang="en-US" dirty="0" smtClean="0"/>
              <a:t>. </a:t>
            </a:r>
            <a:r>
              <a:rPr lang="en-US" dirty="0" smtClean="0"/>
              <a:t>Examples: 2</a:t>
            </a:r>
            <a:r>
              <a:rPr lang="en-US" dirty="0" smtClean="0"/>
              <a:t>, 4, 8, 16, 32</a:t>
            </a:r>
            <a:r>
              <a:rPr lang="en-US" dirty="0" smtClean="0"/>
              <a:t>…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5000, 4500, 4000, 3300…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125265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/>
              <a:t>What is a NUMBER PATTERN?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103114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Numbers to 100,000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These numbers complete the following number pattern.</a:t>
            </a:r>
          </a:p>
          <a:p>
            <a:endParaRPr lang="en-US" dirty="0"/>
          </a:p>
          <a:p>
            <a:pPr algn="ctr"/>
            <a:r>
              <a:rPr lang="en-US" dirty="0"/>
              <a:t>…14, 21, 35, ___, 49, ___, ___, 70…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70138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/>
              <a:t>What are 42, 56, 63?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66128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Two numbers must trade places to make the following statement true.</a:t>
            </a:r>
          </a:p>
          <a:p>
            <a:endParaRPr lang="en-US" dirty="0"/>
          </a:p>
          <a:p>
            <a:pPr algn="ctr"/>
            <a:r>
              <a:rPr lang="en-US" dirty="0" smtClean="0"/>
              <a:t>“From greatest to least, our video game scores are 42, 650   	43,620 	43,680	42,590   .”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97043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 smtClean="0"/>
              <a:t>What are 43,680 </a:t>
            </a:r>
            <a:r>
              <a:rPr lang="en-US" sz="2800" dirty="0" smtClean="0"/>
              <a:t>and</a:t>
            </a:r>
            <a:r>
              <a:rPr lang="en-US" dirty="0" smtClean="0"/>
              <a:t> 42,650 (or 42,650 </a:t>
            </a:r>
            <a:r>
              <a:rPr lang="en-US" sz="2800" dirty="0" smtClean="0"/>
              <a:t>and</a:t>
            </a:r>
            <a:r>
              <a:rPr lang="en-US" dirty="0" smtClean="0"/>
              <a:t> 43,680)?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416000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 and Estimation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80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 calculated guess that is close to the exact number.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</a:t>
            </a:r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20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 smtClean="0"/>
              <a:t>What is an ESTIMATE?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292369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An estimate is said to be this if it is close to the actual answer.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51211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 smtClean="0"/>
              <a:t>What is REASONABLE?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140239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Choosing an approximate value to use instead of the actual number in order to estimate the answer for a calculation.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341784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 following is an example of which? Is it standard form, word form, or expanded form?</a:t>
            </a:r>
          </a:p>
          <a:p>
            <a:endParaRPr lang="en-US" dirty="0"/>
          </a:p>
          <a:p>
            <a:pPr algn="ctr"/>
            <a:r>
              <a:rPr lang="en-US" dirty="0"/>
              <a:t>43, </a:t>
            </a:r>
            <a:r>
              <a:rPr lang="en-US" dirty="0" smtClean="0"/>
              <a:t>926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 smtClean="0"/>
              <a:t>What is ROUNDING?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426601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41679" y="645952"/>
            <a:ext cx="8885530" cy="4202885"/>
          </a:xfrm>
        </p:spPr>
        <p:txBody>
          <a:bodyPr/>
          <a:lstStyle/>
          <a:p>
            <a:r>
              <a:rPr lang="en-US" dirty="0"/>
              <a:t>How would rounding be used to answer this question?</a:t>
            </a:r>
          </a:p>
          <a:p>
            <a:endParaRPr lang="en-US" dirty="0"/>
          </a:p>
          <a:p>
            <a:r>
              <a:rPr lang="en-US" dirty="0" smtClean="0"/>
              <a:t>Mr. Keller has $50 to spend on gas for his </a:t>
            </a:r>
            <a:r>
              <a:rPr lang="en-US" dirty="0" err="1" smtClean="0"/>
              <a:t>sweeeet</a:t>
            </a:r>
            <a:r>
              <a:rPr lang="en-US" dirty="0" smtClean="0"/>
              <a:t> car. If the cost of gas is $4.79 for each gallon, will he have enough money to buy 12 gallons? </a:t>
            </a:r>
            <a:r>
              <a:rPr lang="en-US" dirty="0" smtClean="0"/>
              <a:t>(No, he will not.)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277240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 smtClean="0"/>
              <a:t>What is </a:t>
            </a:r>
            <a:r>
              <a:rPr lang="en-US" dirty="0" smtClean="0"/>
              <a:t>ROUND $4.79 to the nearest dollar, then multiply the pric</a:t>
            </a:r>
            <a:r>
              <a:rPr lang="en-US" dirty="0" smtClean="0"/>
              <a:t>e per gallon by the number of gallons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422655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034625" y="151002"/>
            <a:ext cx="8885530" cy="3716322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/>
              <a:t>reporter is wondering which city has the most basketball fans. She uses this data table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Can you explain how the totals were found?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886775"/>
              </p:ext>
            </p:extLst>
          </p:nvPr>
        </p:nvGraphicFramePr>
        <p:xfrm>
          <a:off x="4051880" y="3383698"/>
          <a:ext cx="3771692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2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29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29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068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 of basketball tickets sold</a:t>
                      </a:r>
                      <a:endParaRPr lang="en-US" sz="12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City</a:t>
                      </a:r>
                      <a:r>
                        <a:rPr lang="en-US" baseline="0" dirty="0" smtClean="0"/>
                        <a:t> A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City B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City C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68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2013</a:t>
                      </a:r>
                      <a:endParaRPr lang="en-US" sz="1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4,300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629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68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2012</a:t>
                      </a:r>
                      <a:endParaRPr lang="en-US" sz="1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2,900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1,032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68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6,000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1,600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20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 smtClean="0"/>
              <a:t>The numbers in each column were rounded,  then added together.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212346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and Multiples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8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answer when one number is multiplied by another.</a:t>
            </a:r>
          </a:p>
          <a:p>
            <a:endParaRPr lang="en-US" dirty="0"/>
          </a:p>
          <a:p>
            <a:pPr algn="ctr"/>
            <a:r>
              <a:rPr lang="en-US" dirty="0" smtClean="0"/>
              <a:t>A   X   B   =   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</a:t>
            </a:r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1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 smtClean="0"/>
              <a:t>What is the PRODUCT?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254065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answer when one number is divided by another.</a:t>
            </a:r>
          </a:p>
          <a:p>
            <a:endParaRPr lang="en-US" dirty="0"/>
          </a:p>
          <a:p>
            <a:pPr algn="ctr"/>
            <a:r>
              <a:rPr lang="en-US" dirty="0" smtClean="0"/>
              <a:t>A    divided by   B   =   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307731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 smtClean="0"/>
              <a:t>What is the QUOTIENT?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328369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/>
              <a:t>What is STANDARD FORM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17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In a multiplication problem, there are two ___ that result in a product.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424623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 smtClean="0"/>
              <a:t>What are FACTORS?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766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If it is true that the common factors for 20 and 30 are 1, 2, 5, and 10, the </a:t>
            </a:r>
            <a:r>
              <a:rPr lang="en-US" u="sng" dirty="0" smtClean="0"/>
              <a:t>greatest</a:t>
            </a:r>
            <a:r>
              <a:rPr lang="en-US" dirty="0" smtClean="0"/>
              <a:t> common factor is ___.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11624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 smtClean="0"/>
              <a:t>What is 10?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324461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41679" y="1873957"/>
            <a:ext cx="8885530" cy="2823878"/>
          </a:xfrm>
        </p:spPr>
        <p:txBody>
          <a:bodyPr/>
          <a:lstStyle/>
          <a:p>
            <a:r>
              <a:rPr lang="en-US" dirty="0" smtClean="0"/>
              <a:t>Some of the common multiples of 6, 15, and 10 are ___.</a:t>
            </a:r>
          </a:p>
          <a:p>
            <a:endParaRPr lang="en-US" dirty="0"/>
          </a:p>
          <a:p>
            <a:pPr marL="514350" indent="-514350">
              <a:buAutoNum type="alphaUcPeriod"/>
            </a:pPr>
            <a:r>
              <a:rPr lang="en-US" dirty="0" smtClean="0"/>
              <a:t>6, 12, 15, 30, 10, 20	B.  6, 10, 12, 15, 20, 30</a:t>
            </a:r>
          </a:p>
          <a:p>
            <a:endParaRPr lang="en-US" dirty="0" smtClean="0"/>
          </a:p>
          <a:p>
            <a:r>
              <a:rPr lang="en-US" dirty="0" smtClean="0"/>
              <a:t>C.   3, 9, 12, 15, 20, 40		D. 30, 60, 90, 120, 150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280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is D:  </a:t>
            </a:r>
            <a:r>
              <a:rPr lang="en-US" dirty="0"/>
              <a:t>30, 60, 90, 120, </a:t>
            </a:r>
            <a:r>
              <a:rPr lang="en-US" dirty="0" smtClean="0"/>
              <a:t>150 ? 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46692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Bag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02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These are numbers without fractions or decimals, like 17, 45, and 52,048.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</a:t>
            </a:r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70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 smtClean="0"/>
              <a:t>What are WHOLE NUMBERS?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31189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These are the factors of which whole number:</a:t>
            </a:r>
          </a:p>
          <a:p>
            <a:r>
              <a:rPr lang="en-US" dirty="0" smtClean="0"/>
              <a:t>1, 2, 3, 4, 6, 9, 12, 18, 36. 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1382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 table </a:t>
            </a:r>
            <a:r>
              <a:rPr lang="en-US" dirty="0"/>
              <a:t>showing the value of each digit in a number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75839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 smtClean="0"/>
              <a:t>What is 36?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38546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 number that has </a:t>
            </a:r>
            <a:r>
              <a:rPr lang="en-US" dirty="0" smtClean="0"/>
              <a:t>only two factors, one and itself.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186343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 smtClean="0"/>
              <a:t>What is a PRIME NUMBER?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20607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term for a number that is composed of other factors besides one and itself.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240152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 smtClean="0"/>
              <a:t>What is  a COMPOSITE NUMBER?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44021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These are numbers without fractions or decimals that are in counting order, like 41, 42, 43… and 825, 826, 827,…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97869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/>
              <a:t>What are CONSECUTIVE WHOLE </a:t>
            </a:r>
            <a:r>
              <a:rPr lang="en-US" dirty="0" smtClean="0"/>
              <a:t>NUMBERS </a:t>
            </a:r>
            <a:r>
              <a:rPr lang="en-US" smtClean="0"/>
              <a:t>or SEQUENTIAL </a:t>
            </a:r>
            <a:r>
              <a:rPr lang="en-US" dirty="0" smtClean="0"/>
              <a:t>WHOLE NUMBERS?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380524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 smtClean="0"/>
              <a:t>What is a PLACE VALUE CHART?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290675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On the place value chart, this column is between hundred thousands and thousands.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21092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 smtClean="0"/>
              <a:t>What is TEN THOUSANDS?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70061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 value of a digit depending on its position in a number, such as ones, tens, hundreds</a:t>
            </a:r>
            <a:r>
              <a:rPr lang="en-US" dirty="0" smtClean="0"/>
              <a:t>,…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092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me Board Colorful 16x9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Colorful_16x9.potx" id="{98C88DC9-98CC-4C0C-8A35-B3A047044276}" vid="{FD87E919-AD65-4324-B175-BCA884E59E92}"/>
    </a:ext>
  </a:extLst>
</a:theme>
</file>

<file path=ppt/theme/theme2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63151B4-AA19-4907-9168-9B66268D5F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Quiz show game (multicolor categories, widescreen)</Template>
  <TotalTime>0</TotalTime>
  <Words>927</Words>
  <Application>Microsoft Office PowerPoint</Application>
  <PresentationFormat>Widescreen</PresentationFormat>
  <Paragraphs>220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1" baseType="lpstr">
      <vt:lpstr>Arial</vt:lpstr>
      <vt:lpstr>Calibri</vt:lpstr>
      <vt:lpstr>Calibri Light</vt:lpstr>
      <vt:lpstr>Corbel</vt:lpstr>
      <vt:lpstr>Game Board Colorful 16x9</vt:lpstr>
      <vt:lpstr>PowerPoint Presentation</vt:lpstr>
      <vt:lpstr>Numbers to 100,000 questions follow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Comparing Numbers questions follow</vt:lpstr>
      <vt:lpstr>Category 2</vt:lpstr>
      <vt:lpstr>Category 2</vt:lpstr>
      <vt:lpstr>PowerPoint Presentation</vt:lpstr>
      <vt:lpstr>Category 2</vt:lpstr>
      <vt:lpstr>Category 2</vt:lpstr>
      <vt:lpstr>Category 2</vt:lpstr>
      <vt:lpstr>Category 2</vt:lpstr>
      <vt:lpstr>Category 2</vt:lpstr>
      <vt:lpstr>Category 2</vt:lpstr>
      <vt:lpstr>Category 2</vt:lpstr>
      <vt:lpstr>Rounding and Estimation questions follow</vt:lpstr>
      <vt:lpstr>Category 3</vt:lpstr>
      <vt:lpstr>Category 3</vt:lpstr>
      <vt:lpstr>Category 3</vt:lpstr>
      <vt:lpstr>Category 3</vt:lpstr>
      <vt:lpstr>Category 3</vt:lpstr>
      <vt:lpstr>Category 3</vt:lpstr>
      <vt:lpstr>Category 3</vt:lpstr>
      <vt:lpstr>Category 3</vt:lpstr>
      <vt:lpstr>Category 3</vt:lpstr>
      <vt:lpstr>Category 3</vt:lpstr>
      <vt:lpstr>Factors and Multiples questions follow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Mixed Bag questions follow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2014-10-19T16:05:48Z</dcterms:created>
  <dcterms:modified xsi:type="dcterms:W3CDTF">2016-10-06T17:14:44Z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TC040012069991</vt:lpwstr>
  </property>
</Properties>
</file>